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7" r:id="rId4"/>
    <p:sldId id="260" r:id="rId5"/>
    <p:sldId id="261" r:id="rId6"/>
    <p:sldId id="262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6B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038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6675" y="77788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r>
              <a:rPr lang="en-US"/>
              <a:t>Design Elements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9200" y="77788"/>
            <a:ext cx="30384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r>
              <a:rPr lang="en-US"/>
              <a:t>Gateway To Technology</a:t>
            </a:r>
            <a:endParaRPr lang="en-US" baseline="30000"/>
          </a:p>
          <a:p>
            <a:pPr>
              <a:defRPr/>
            </a:pPr>
            <a:r>
              <a:rPr lang="en-US"/>
              <a:t>Unit 1 – Lesson 1.2 – Design Elements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7788" y="858520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© 2011 Project Lead The Way, </a:t>
            </a:r>
            <a:r>
              <a:rPr lang="en-US" dirty="0" err="1"/>
              <a:t>Inc</a:t>
            </a:r>
            <a:endParaRPr lang="en-US" dirty="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9E38E4DB-D00F-41B3-A1FA-1FAEF6DFCB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3732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4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6675" y="77788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r>
              <a:rPr lang="en-US"/>
              <a:t>Design Elements</a:t>
            </a:r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9200" y="77788"/>
            <a:ext cx="30384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r>
              <a:rPr lang="en-US"/>
              <a:t>Gateway To Technology</a:t>
            </a:r>
            <a:endParaRPr lang="en-US" baseline="30000"/>
          </a:p>
          <a:p>
            <a:pPr>
              <a:defRPr/>
            </a:pPr>
            <a:r>
              <a:rPr lang="en-US"/>
              <a:t>Unit 1 – Lesson 1.2 – Design Elements</a:t>
            </a:r>
          </a:p>
        </p:txBody>
      </p:sp>
      <p:sp>
        <p:nvSpPr>
          <p:cNvPr id="11270" name="Rectangle 10"/>
          <p:cNvSpPr>
            <a:spLocks noChangeArrowheads="1"/>
          </p:cNvSpPr>
          <p:nvPr/>
        </p:nvSpPr>
        <p:spPr bwMode="auto">
          <a:xfrm>
            <a:off x="77788" y="858520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/>
          <a:p>
            <a:pPr defTabSz="931863" eaLnBrk="0" hangingPunct="0"/>
            <a:r>
              <a:rPr lang="en-US" sz="1200" dirty="0" smtClean="0"/>
              <a:t>© 2011 Project Lead The Way, </a:t>
            </a:r>
            <a:r>
              <a:rPr lang="en-US" sz="1200" dirty="0" err="1" smtClean="0"/>
              <a:t>Inc</a:t>
            </a:r>
            <a:endParaRPr lang="en-US" sz="1200" dirty="0">
              <a:cs typeface="Arial" charset="0"/>
            </a:endParaRPr>
          </a:p>
        </p:txBody>
      </p:sp>
      <p:sp>
        <p:nvSpPr>
          <p:cNvPr id="11271" name="Rectangle 11"/>
          <p:cNvSpPr>
            <a:spLocks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/>
          <a:p>
            <a:pPr algn="r" defTabSz="931863"/>
            <a:fld id="{0A4FB006-A411-4D9C-BBC7-6A540436ED7B}" type="slidenum">
              <a:rPr lang="en-US" sz="1200"/>
              <a:pPr algn="r" defTabSz="931863"/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069784475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Design Elements</a:t>
            </a:r>
          </a:p>
        </p:txBody>
      </p:sp>
      <p:sp>
        <p:nvSpPr>
          <p:cNvPr id="12291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Gateway To Technology®</a:t>
            </a:r>
            <a:endParaRPr lang="en-US" baseline="30000" smtClean="0"/>
          </a:p>
          <a:p>
            <a:pPr eaLnBrk="1" hangingPunct="1"/>
            <a:r>
              <a:rPr lang="en-US" smtClean="0"/>
              <a:t>Unit 1 – Lesson 1.2 – Design Elements</a:t>
            </a:r>
          </a:p>
        </p:txBody>
      </p:sp>
      <p:sp>
        <p:nvSpPr>
          <p:cNvPr id="122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Design Elements</a:t>
            </a:r>
          </a:p>
        </p:txBody>
      </p:sp>
      <p:sp>
        <p:nvSpPr>
          <p:cNvPr id="13315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Gateway To Technology®</a:t>
            </a:r>
            <a:endParaRPr lang="en-US" baseline="30000" smtClean="0"/>
          </a:p>
          <a:p>
            <a:pPr eaLnBrk="1" hangingPunct="1"/>
            <a:r>
              <a:rPr lang="en-US" smtClean="0"/>
              <a:t>Unit 1 – Lesson 1.2 – Design Elements</a:t>
            </a:r>
          </a:p>
        </p:txBody>
      </p:sp>
      <p:sp>
        <p:nvSpPr>
          <p:cNvPr id="133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Design Elements</a:t>
            </a:r>
          </a:p>
        </p:txBody>
      </p:sp>
      <p:sp>
        <p:nvSpPr>
          <p:cNvPr id="14339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Gateway To Technology®</a:t>
            </a:r>
            <a:endParaRPr lang="en-US" baseline="30000" smtClean="0"/>
          </a:p>
          <a:p>
            <a:pPr eaLnBrk="1" hangingPunct="1"/>
            <a:r>
              <a:rPr lang="en-US" smtClean="0"/>
              <a:t>Unit 1 – Lesson 1.2 – Design Elements</a:t>
            </a:r>
          </a:p>
        </p:txBody>
      </p:sp>
      <p:sp>
        <p:nvSpPr>
          <p:cNvPr id="143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Design Elements</a:t>
            </a:r>
          </a:p>
        </p:txBody>
      </p:sp>
      <p:sp>
        <p:nvSpPr>
          <p:cNvPr id="15363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Gateway To Technology®</a:t>
            </a:r>
            <a:endParaRPr lang="en-US" baseline="30000" smtClean="0"/>
          </a:p>
          <a:p>
            <a:pPr eaLnBrk="1" hangingPunct="1"/>
            <a:r>
              <a:rPr lang="en-US" smtClean="0"/>
              <a:t>Unit 1 – Lesson 1.2 – Design Elements</a:t>
            </a: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Design Elements</a:t>
            </a:r>
          </a:p>
        </p:txBody>
      </p:sp>
      <p:sp>
        <p:nvSpPr>
          <p:cNvPr id="16387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Gateway To Technology®</a:t>
            </a:r>
            <a:endParaRPr lang="en-US" baseline="30000" smtClean="0"/>
          </a:p>
          <a:p>
            <a:pPr eaLnBrk="1" hangingPunct="1"/>
            <a:r>
              <a:rPr lang="en-US" smtClean="0"/>
              <a:t>Unit 1 – Lesson 1.2 – Design Elements</a:t>
            </a: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Design Elements</a:t>
            </a:r>
          </a:p>
        </p:txBody>
      </p:sp>
      <p:sp>
        <p:nvSpPr>
          <p:cNvPr id="17411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Gateway To Technology®</a:t>
            </a:r>
            <a:endParaRPr lang="en-US" baseline="30000" smtClean="0"/>
          </a:p>
          <a:p>
            <a:pPr eaLnBrk="1" hangingPunct="1"/>
            <a:r>
              <a:rPr lang="en-US" smtClean="0"/>
              <a:t>Unit 1 – Lesson 1.2 – Design Elements</a:t>
            </a:r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Design Elements</a:t>
            </a:r>
          </a:p>
        </p:txBody>
      </p:sp>
      <p:sp>
        <p:nvSpPr>
          <p:cNvPr id="18435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Gateway To Technology®</a:t>
            </a:r>
            <a:endParaRPr lang="en-US" baseline="30000" smtClean="0"/>
          </a:p>
          <a:p>
            <a:pPr eaLnBrk="1" hangingPunct="1"/>
            <a:r>
              <a:rPr lang="en-US" smtClean="0"/>
              <a:t>Unit 1 – Lesson 1.2 – Design Elements</a:t>
            </a: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Design Elements</a:t>
            </a:r>
          </a:p>
        </p:txBody>
      </p:sp>
      <p:sp>
        <p:nvSpPr>
          <p:cNvPr id="19459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Gateway To Technology®</a:t>
            </a:r>
            <a:endParaRPr lang="en-US" baseline="30000" smtClean="0"/>
          </a:p>
          <a:p>
            <a:pPr eaLnBrk="1" hangingPunct="1"/>
            <a:r>
              <a:rPr lang="en-US" smtClean="0"/>
              <a:t>Unit 1 – Lesson 1.2 – Design Elements</a:t>
            </a:r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01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61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64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0D24B-0D64-4C92-A841-13EFB4EA53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571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4B2E9-F52D-4065-86E6-1F7E1B7866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284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D7D48-9AE7-40C7-8EC3-D121395F4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154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77611-ACE4-4B77-A91B-EB1911738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9641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C9CEE-5F6E-49D5-9CDB-EA5E8255C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157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67FE6-C748-4BA3-A3AE-C77EBB1433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5552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4134C-236A-492A-B4DE-BE07C04A95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1910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5BF39-BBE0-4E93-988B-F6CA4C9D1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748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600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6C6C9-EF35-46FC-9EC4-F9D453023C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143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8EE95-2B55-43D0-91F8-48CEAA4BA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620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3EBF1-0FA2-4404-A47B-C909A9368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024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154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94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82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23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4321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058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7751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PLTW_Logo_Print Final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057400"/>
            <a:ext cx="64008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61EFABE-CFFB-4D70-A56E-7180B6B27D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86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86B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86B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86B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86B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4475163"/>
            <a:ext cx="7772400" cy="1470025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The Elements of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781675" cy="1143000"/>
          </a:xfrm>
          <a:noFill/>
        </p:spPr>
        <p:txBody>
          <a:bodyPr/>
          <a:lstStyle/>
          <a:p>
            <a:pPr eaLnBrk="1" hangingPunct="1"/>
            <a:r>
              <a:rPr lang="en-US" b="1" smtClean="0"/>
              <a:t>Elements of Design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2408238"/>
            <a:ext cx="8229600" cy="1325562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Six integral components in the creation of a design</a:t>
            </a:r>
          </a:p>
          <a:p>
            <a:pPr eaLnBrk="1" hangingPunct="1"/>
            <a:endParaRPr lang="en-US" smtClean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228725" y="3525838"/>
            <a:ext cx="3390900" cy="180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sz="2800">
                <a:latin typeface="Tahoma" pitchFamily="34" charset="0"/>
              </a:rPr>
              <a:t> Line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>
                <a:latin typeface="Tahoma" pitchFamily="34" charset="0"/>
              </a:rPr>
              <a:t> Shapes &amp; Form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>
                <a:latin typeface="Tahoma" pitchFamily="34" charset="0"/>
              </a:rPr>
              <a:t> Color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992688" y="3525838"/>
            <a:ext cx="4037012" cy="180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sz="2800">
                <a:latin typeface="Tahoma" pitchFamily="34" charset="0"/>
              </a:rPr>
              <a:t> Light &amp; Shadow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>
                <a:latin typeface="Tahoma" pitchFamily="34" charset="0"/>
              </a:rPr>
              <a:t> Space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>
                <a:latin typeface="Tahoma" pitchFamily="34" charset="0"/>
              </a:rPr>
              <a:t> Texture</a:t>
            </a:r>
            <a:r>
              <a:rPr lang="en-US" sz="2400">
                <a:latin typeface="Tahoma" pitchFamily="34" charset="0"/>
              </a:rPr>
              <a:t> </a:t>
            </a:r>
            <a:endParaRPr lang="en-US" sz="2400">
              <a:latin typeface="Times New Roman" pitchFamily="18" charset="0"/>
            </a:endParaRPr>
          </a:p>
        </p:txBody>
      </p:sp>
      <p:pic>
        <p:nvPicPr>
          <p:cNvPr id="4102" name="Picture 6" descr="MPj0438721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238" y="0"/>
            <a:ext cx="2925762" cy="217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9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80963"/>
            <a:ext cx="8229600" cy="1143001"/>
          </a:xfrm>
        </p:spPr>
        <p:txBody>
          <a:bodyPr/>
          <a:lstStyle/>
          <a:p>
            <a:pPr eaLnBrk="1" hangingPunct="1"/>
            <a:r>
              <a:rPr lang="en-US" b="1" smtClean="0"/>
              <a:t>Line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1900"/>
            <a:ext cx="8229600" cy="15414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Can be straight, curved, horizontal, vertical, or diagonal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Produces a sense of movement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mtClean="0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2819400" y="32131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295400" y="29845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sz="2400"/>
              <a:t>Curved</a:t>
            </a:r>
            <a:r>
              <a:rPr lang="en-US"/>
              <a:t> 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962400" y="3060700"/>
            <a:ext cx="213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962400" y="2755900"/>
            <a:ext cx="3886200" cy="762000"/>
            <a:chOff x="2496" y="2112"/>
            <a:chExt cx="2448" cy="480"/>
          </a:xfrm>
        </p:grpSpPr>
        <p:sp>
          <p:nvSpPr>
            <p:cNvPr id="5149" name="Oval 8" descr="Zig zag"/>
            <p:cNvSpPr>
              <a:spLocks noChangeArrowheads="1"/>
            </p:cNvSpPr>
            <p:nvPr/>
          </p:nvSpPr>
          <p:spPr bwMode="auto">
            <a:xfrm>
              <a:off x="4176" y="2112"/>
              <a:ext cx="768" cy="480"/>
            </a:xfrm>
            <a:prstGeom prst="ellipse">
              <a:avLst/>
            </a:prstGeom>
            <a:pattFill prst="zigZag">
              <a:fgClr>
                <a:schemeClr val="bg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0" name="Text Box 9"/>
            <p:cNvSpPr txBox="1">
              <a:spLocks noChangeArrowheads="1"/>
            </p:cNvSpPr>
            <p:nvPr/>
          </p:nvSpPr>
          <p:spPr bwMode="auto">
            <a:xfrm>
              <a:off x="2496" y="2256"/>
              <a:ext cx="12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Graceful flow</a:t>
              </a:r>
            </a:p>
          </p:txBody>
        </p:sp>
      </p:grp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990600" y="35941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cs typeface="Arial" charset="0"/>
              </a:rPr>
              <a:t>Horizontal</a:t>
            </a: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2819400" y="38227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3962400" y="3594100"/>
            <a:ext cx="4267200" cy="533400"/>
            <a:chOff x="2496" y="2640"/>
            <a:chExt cx="2688" cy="336"/>
          </a:xfrm>
        </p:grpSpPr>
        <p:sp>
          <p:nvSpPr>
            <p:cNvPr id="5147" name="Rectangle 13" descr="Dark horizontal"/>
            <p:cNvSpPr>
              <a:spLocks noChangeArrowheads="1"/>
            </p:cNvSpPr>
            <p:nvPr/>
          </p:nvSpPr>
          <p:spPr bwMode="auto">
            <a:xfrm>
              <a:off x="4176" y="2688"/>
              <a:ext cx="1008" cy="288"/>
            </a:xfrm>
            <a:prstGeom prst="rect">
              <a:avLst/>
            </a:prstGeom>
            <a:pattFill prst="dkHorz">
              <a:fgClr>
                <a:schemeClr val="bg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8" name="Text Box 14"/>
            <p:cNvSpPr txBox="1">
              <a:spLocks noChangeArrowheads="1"/>
            </p:cNvSpPr>
            <p:nvPr/>
          </p:nvSpPr>
          <p:spPr bwMode="auto">
            <a:xfrm>
              <a:off x="2496" y="2640"/>
              <a:ext cx="15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Increases length</a:t>
              </a:r>
            </a:p>
          </p:txBody>
        </p:sp>
      </p:grp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1295400" y="42037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cs typeface="Arial" charset="0"/>
              </a:rPr>
              <a:t> Vertical</a:t>
            </a:r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2819400" y="44323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3962400" y="4203700"/>
            <a:ext cx="4267200" cy="533400"/>
            <a:chOff x="2496" y="3024"/>
            <a:chExt cx="2688" cy="336"/>
          </a:xfrm>
        </p:grpSpPr>
        <p:sp>
          <p:nvSpPr>
            <p:cNvPr id="5145" name="Rectangle 18" descr="Dark vertical"/>
            <p:cNvSpPr>
              <a:spLocks noChangeArrowheads="1"/>
            </p:cNvSpPr>
            <p:nvPr/>
          </p:nvSpPr>
          <p:spPr bwMode="auto">
            <a:xfrm>
              <a:off x="4176" y="3072"/>
              <a:ext cx="1008" cy="288"/>
            </a:xfrm>
            <a:prstGeom prst="rect">
              <a:avLst/>
            </a:prstGeom>
            <a:pattFill prst="dkVert">
              <a:fgClr>
                <a:schemeClr val="bg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6" name="Text Box 19"/>
            <p:cNvSpPr txBox="1">
              <a:spLocks noChangeArrowheads="1"/>
            </p:cNvSpPr>
            <p:nvPr/>
          </p:nvSpPr>
          <p:spPr bwMode="auto">
            <a:xfrm>
              <a:off x="2496" y="3024"/>
              <a:ext cx="15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Increases height</a:t>
              </a:r>
            </a:p>
          </p:txBody>
        </p:sp>
      </p:grp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1143000" y="48895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cs typeface="Arial" charset="0"/>
              </a:rPr>
              <a:t>Diagonal</a:t>
            </a:r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>
            <a:off x="2819400" y="51181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3962400" y="4889500"/>
            <a:ext cx="4267200" cy="533400"/>
            <a:chOff x="2496" y="3456"/>
            <a:chExt cx="2688" cy="336"/>
          </a:xfrm>
        </p:grpSpPr>
        <p:sp>
          <p:nvSpPr>
            <p:cNvPr id="20503" name="Rectangle 23"/>
            <p:cNvSpPr>
              <a:spLocks noChangeArrowheads="1"/>
            </p:cNvSpPr>
            <p:nvPr/>
          </p:nvSpPr>
          <p:spPr bwMode="auto">
            <a:xfrm>
              <a:off x="4176" y="3504"/>
              <a:ext cx="1008" cy="28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4" name="Text Box 24"/>
            <p:cNvSpPr txBox="1">
              <a:spLocks noChangeArrowheads="1"/>
            </p:cNvSpPr>
            <p:nvPr/>
          </p:nvSpPr>
          <p:spPr bwMode="auto">
            <a:xfrm>
              <a:off x="2496" y="3456"/>
              <a:ext cx="19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Shows a transition</a:t>
              </a:r>
            </a:p>
          </p:txBody>
        </p:sp>
      </p:grpSp>
      <p:sp>
        <p:nvSpPr>
          <p:cNvPr id="20505" name="Rectangle 25"/>
          <p:cNvSpPr>
            <a:spLocks noChangeArrowheads="1"/>
          </p:cNvSpPr>
          <p:nvPr/>
        </p:nvSpPr>
        <p:spPr bwMode="auto">
          <a:xfrm>
            <a:off x="565150" y="5616575"/>
            <a:ext cx="282416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/>
              <a:t>Can be thick, </a:t>
            </a:r>
          </a:p>
        </p:txBody>
      </p:sp>
      <p:sp>
        <p:nvSpPr>
          <p:cNvPr id="20506" name="Line 26"/>
          <p:cNvSpPr>
            <a:spLocks noChangeShapeType="1"/>
          </p:cNvSpPr>
          <p:nvPr/>
        </p:nvSpPr>
        <p:spPr bwMode="auto">
          <a:xfrm>
            <a:off x="476250" y="6426200"/>
            <a:ext cx="2332038" cy="0"/>
          </a:xfrm>
          <a:prstGeom prst="line">
            <a:avLst/>
          </a:prstGeom>
          <a:noFill/>
          <a:ln w="1905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8" name="Line 28"/>
          <p:cNvSpPr>
            <a:spLocks noChangeShapeType="1"/>
          </p:cNvSpPr>
          <p:nvPr/>
        </p:nvSpPr>
        <p:spPr bwMode="auto">
          <a:xfrm>
            <a:off x="2921000" y="6423025"/>
            <a:ext cx="2332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9" name="Line 29"/>
          <p:cNvSpPr>
            <a:spLocks noChangeShapeType="1"/>
          </p:cNvSpPr>
          <p:nvPr/>
        </p:nvSpPr>
        <p:spPr bwMode="auto">
          <a:xfrm>
            <a:off x="5378450" y="6421438"/>
            <a:ext cx="2332038" cy="0"/>
          </a:xfrm>
          <a:prstGeom prst="line">
            <a:avLst/>
          </a:prstGeom>
          <a:noFill/>
          <a:ln w="635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2" name="Rectangle 32"/>
          <p:cNvSpPr>
            <a:spLocks noChangeArrowheads="1"/>
          </p:cNvSpPr>
          <p:nvPr/>
        </p:nvSpPr>
        <p:spPr bwMode="auto">
          <a:xfrm>
            <a:off x="3263900" y="5613400"/>
            <a:ext cx="8382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3200"/>
              <a:t>thin</a:t>
            </a:r>
          </a:p>
        </p:txBody>
      </p:sp>
      <p:sp>
        <p:nvSpPr>
          <p:cNvPr id="20513" name="Rectangle 33"/>
          <p:cNvSpPr>
            <a:spLocks noChangeArrowheads="1"/>
          </p:cNvSpPr>
          <p:nvPr/>
        </p:nvSpPr>
        <p:spPr bwMode="auto">
          <a:xfrm>
            <a:off x="4164013" y="5557838"/>
            <a:ext cx="18970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or broken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" dur="20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  <p:bldP spid="20484" grpId="0" animBg="1"/>
      <p:bldP spid="20485" grpId="0"/>
      <p:bldP spid="20490" grpId="0"/>
      <p:bldP spid="20491" grpId="0" animBg="1"/>
      <p:bldP spid="20495" grpId="0"/>
      <p:bldP spid="20496" grpId="0" animBg="1"/>
      <p:bldP spid="20500" grpId="0"/>
      <p:bldP spid="20501" grpId="0" animBg="1"/>
      <p:bldP spid="20506" grpId="0" animBg="1"/>
      <p:bldP spid="20508" grpId="0" animBg="1"/>
      <p:bldP spid="20509" grpId="0" animBg="1"/>
      <p:bldP spid="20512" grpId="0"/>
      <p:bldP spid="205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23888" y="61913"/>
            <a:ext cx="8074025" cy="839787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b="1" smtClean="0"/>
              <a:t>Shapes and Forms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862013"/>
            <a:ext cx="7829550" cy="234315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The shape is the 2-dimensional outline of an object; forms are 3-dimensional versions of the shape.</a:t>
            </a:r>
          </a:p>
          <a:p>
            <a:pPr eaLnBrk="1" hangingPunct="1"/>
            <a:r>
              <a:rPr lang="en-US" smtClean="0"/>
              <a:t>Some examples of specific shapes and forms are:</a:t>
            </a:r>
            <a:r>
              <a:rPr lang="en-US" sz="2800" smtClean="0"/>
              <a:t> 	</a:t>
            </a:r>
          </a:p>
          <a:p>
            <a:pPr lvl="1" eaLnBrk="1" hangingPunct="1">
              <a:buFontTx/>
              <a:buChar char="•"/>
            </a:pPr>
            <a:r>
              <a:rPr lang="en-US" smtClean="0"/>
              <a:t>Squares</a:t>
            </a:r>
          </a:p>
          <a:p>
            <a:pPr lvl="1" eaLnBrk="1" hangingPunct="1">
              <a:buFontTx/>
              <a:buChar char="•"/>
            </a:pPr>
            <a:r>
              <a:rPr lang="en-US" smtClean="0"/>
              <a:t>Rectangles</a:t>
            </a:r>
          </a:p>
          <a:p>
            <a:pPr lvl="1" eaLnBrk="1" hangingPunct="1">
              <a:buFontTx/>
              <a:buChar char="•"/>
            </a:pPr>
            <a:r>
              <a:rPr lang="en-US" smtClean="0"/>
              <a:t>Circles</a:t>
            </a:r>
          </a:p>
          <a:p>
            <a:pPr lvl="1" eaLnBrk="1" hangingPunct="1">
              <a:buFontTx/>
              <a:buChar char="•"/>
            </a:pPr>
            <a:r>
              <a:rPr lang="en-US" smtClean="0"/>
              <a:t>Triangles</a:t>
            </a:r>
          </a:p>
          <a:p>
            <a:pPr lvl="1" eaLnBrk="1" hangingPunct="1">
              <a:buFontTx/>
              <a:buChar char="•"/>
            </a:pPr>
            <a:r>
              <a:rPr lang="en-US" smtClean="0"/>
              <a:t>Ovals</a:t>
            </a:r>
          </a:p>
        </p:txBody>
      </p:sp>
      <p:sp>
        <p:nvSpPr>
          <p:cNvPr id="21529" name="Rectangle 25"/>
          <p:cNvSpPr>
            <a:spLocks noChangeArrowheads="1"/>
          </p:cNvSpPr>
          <p:nvPr/>
        </p:nvSpPr>
        <p:spPr bwMode="auto">
          <a:xfrm>
            <a:off x="3582988" y="3471863"/>
            <a:ext cx="527050" cy="4254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1530" name="Picture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188" y="3165475"/>
            <a:ext cx="1141412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31" name="Picture 2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175" y="3014663"/>
            <a:ext cx="1454150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32" name="Picture 2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563" y="4332288"/>
            <a:ext cx="1185862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33" name="Picture 2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5491163"/>
            <a:ext cx="1908175" cy="136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35" name="Rectangle 31"/>
          <p:cNvSpPr>
            <a:spLocks noChangeArrowheads="1"/>
          </p:cNvSpPr>
          <p:nvPr/>
        </p:nvSpPr>
        <p:spPr bwMode="auto">
          <a:xfrm>
            <a:off x="5532438" y="3336925"/>
            <a:ext cx="1279525" cy="5953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6" name="Oval 32"/>
          <p:cNvSpPr>
            <a:spLocks noChangeArrowheads="1"/>
          </p:cNvSpPr>
          <p:nvPr/>
        </p:nvSpPr>
        <p:spPr bwMode="auto">
          <a:xfrm>
            <a:off x="4365625" y="4525963"/>
            <a:ext cx="869950" cy="7985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7" name="Oval 33"/>
          <p:cNvSpPr>
            <a:spLocks noChangeArrowheads="1"/>
          </p:cNvSpPr>
          <p:nvPr/>
        </p:nvSpPr>
        <p:spPr bwMode="auto">
          <a:xfrm>
            <a:off x="2674938" y="5875338"/>
            <a:ext cx="1371600" cy="547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42" name="AutoShape 38"/>
          <p:cNvSpPr>
            <a:spLocks noChangeArrowheads="1"/>
          </p:cNvSpPr>
          <p:nvPr/>
        </p:nvSpPr>
        <p:spPr bwMode="auto">
          <a:xfrm>
            <a:off x="6267450" y="540385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1543" name="Picture 3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8863" y="4803775"/>
            <a:ext cx="1335087" cy="131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  <p:bldP spid="21529" grpId="0" animBg="1"/>
      <p:bldP spid="21535" grpId="0" animBg="1"/>
      <p:bldP spid="21536" grpId="0" animBg="1"/>
      <p:bldP spid="21537" grpId="0" animBg="1"/>
      <p:bldP spid="215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Color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4388" y="157956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Provides definition, interest, variety, and attracts attention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Each color may evoke a sense of different feelings, such as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Red               Warm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Yellow           Attention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Green            Lessen tension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Blue               Cool or formal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Violet             Mystery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6027738" y="3708400"/>
            <a:ext cx="1658937" cy="1778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6027738" y="4165600"/>
            <a:ext cx="1658937" cy="177800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6027738" y="5575300"/>
            <a:ext cx="1658937" cy="177800"/>
          </a:xfrm>
          <a:prstGeom prst="rect">
            <a:avLst/>
          </a:prstGeom>
          <a:solidFill>
            <a:srgbClr val="FF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6040438" y="4622800"/>
            <a:ext cx="1658937" cy="177800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6027738" y="5105400"/>
            <a:ext cx="1658937" cy="177800"/>
          </a:xfrm>
          <a:prstGeom prst="rect">
            <a:avLst/>
          </a:pr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2297113" y="3756025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2679700" y="4213225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2590800" y="4697413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2362200" y="5181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2514600" y="5638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  <p:bldP spid="22532" grpId="0" animBg="1"/>
      <p:bldP spid="22533" grpId="0" animBg="1"/>
      <p:bldP spid="22534" grpId="0" animBg="1"/>
      <p:bldP spid="22535" grpId="0" animBg="1"/>
      <p:bldP spid="225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58825" y="493713"/>
            <a:ext cx="7658100" cy="915987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b="1" smtClean="0"/>
              <a:t>Light and Shadow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By using various combinations of light &amp; shadow, you can create a sense of depth.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5334000" y="3810000"/>
            <a:ext cx="1482725" cy="13589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371600" y="3810000"/>
            <a:ext cx="1485900" cy="13335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505200" y="3048000"/>
            <a:ext cx="1485900" cy="3238500"/>
            <a:chOff x="2208" y="1920"/>
            <a:chExt cx="936" cy="2040"/>
          </a:xfrm>
        </p:grpSpPr>
        <p:sp>
          <p:nvSpPr>
            <p:cNvPr id="8199" name="Rectangle 7"/>
            <p:cNvSpPr>
              <a:spLocks noChangeArrowheads="1"/>
            </p:cNvSpPr>
            <p:nvPr/>
          </p:nvSpPr>
          <p:spPr bwMode="auto">
            <a:xfrm>
              <a:off x="2208" y="1920"/>
              <a:ext cx="936" cy="840"/>
            </a:xfrm>
            <a:prstGeom prst="rect">
              <a:avLst/>
            </a:prstGeom>
            <a:gradFill rotWithShape="1">
              <a:gsLst>
                <a:gs pos="0">
                  <a:srgbClr val="000071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" name="Rectangle 8"/>
            <p:cNvSpPr>
              <a:spLocks noChangeArrowheads="1"/>
            </p:cNvSpPr>
            <p:nvPr/>
          </p:nvSpPr>
          <p:spPr bwMode="auto">
            <a:xfrm>
              <a:off x="2208" y="3120"/>
              <a:ext cx="936" cy="840"/>
            </a:xfrm>
            <a:prstGeom prst="rect">
              <a:avLst/>
            </a:prstGeom>
            <a:gradFill rotWithShape="1">
              <a:gsLst>
                <a:gs pos="0">
                  <a:srgbClr val="0000FF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  <p:bldP spid="23556" grpId="0" animBg="1"/>
      <p:bldP spid="2355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16088" y="411163"/>
            <a:ext cx="6096000" cy="1143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b="1" smtClean="0"/>
              <a:t>Space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8038" y="1697038"/>
            <a:ext cx="7581900" cy="1693862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By incorporating the use of space in your design, you can enlarge or reduce the visual space.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050925" y="3889375"/>
            <a:ext cx="2087563" cy="22669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5770563" y="3875088"/>
            <a:ext cx="2087562" cy="22669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400425" y="3884613"/>
            <a:ext cx="2087563" cy="22669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1042988" y="6156325"/>
            <a:ext cx="2060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Empty Space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3411538" y="6140450"/>
            <a:ext cx="2060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Lots of Space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5791200" y="6138863"/>
            <a:ext cx="2060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Out of Space</a:t>
            </a:r>
          </a:p>
        </p:txBody>
      </p:sp>
      <p:sp>
        <p:nvSpPr>
          <p:cNvPr id="25610" name="Oval 10"/>
          <p:cNvSpPr>
            <a:spLocks noChangeArrowheads="1"/>
          </p:cNvSpPr>
          <p:nvPr/>
        </p:nvSpPr>
        <p:spPr bwMode="auto">
          <a:xfrm>
            <a:off x="3427413" y="5768975"/>
            <a:ext cx="373062" cy="3349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Oval 11"/>
          <p:cNvSpPr>
            <a:spLocks noChangeArrowheads="1"/>
          </p:cNvSpPr>
          <p:nvPr/>
        </p:nvSpPr>
        <p:spPr bwMode="auto">
          <a:xfrm>
            <a:off x="5795963" y="3873500"/>
            <a:ext cx="373062" cy="3349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Oval 14"/>
          <p:cNvSpPr>
            <a:spLocks noChangeArrowheads="1"/>
          </p:cNvSpPr>
          <p:nvPr/>
        </p:nvSpPr>
        <p:spPr bwMode="auto">
          <a:xfrm>
            <a:off x="6200775" y="3886200"/>
            <a:ext cx="373063" cy="3349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Oval 15"/>
          <p:cNvSpPr>
            <a:spLocks noChangeArrowheads="1"/>
          </p:cNvSpPr>
          <p:nvPr/>
        </p:nvSpPr>
        <p:spPr bwMode="auto">
          <a:xfrm>
            <a:off x="6607175" y="3886200"/>
            <a:ext cx="373063" cy="3349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Oval 16"/>
          <p:cNvSpPr>
            <a:spLocks noChangeArrowheads="1"/>
          </p:cNvSpPr>
          <p:nvPr/>
        </p:nvSpPr>
        <p:spPr bwMode="auto">
          <a:xfrm>
            <a:off x="7015163" y="3886200"/>
            <a:ext cx="373062" cy="3349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Oval 17"/>
          <p:cNvSpPr>
            <a:spLocks noChangeArrowheads="1"/>
          </p:cNvSpPr>
          <p:nvPr/>
        </p:nvSpPr>
        <p:spPr bwMode="auto">
          <a:xfrm>
            <a:off x="7434263" y="3886200"/>
            <a:ext cx="373062" cy="3349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Oval 19"/>
          <p:cNvSpPr>
            <a:spLocks noChangeArrowheads="1"/>
          </p:cNvSpPr>
          <p:nvPr/>
        </p:nvSpPr>
        <p:spPr bwMode="auto">
          <a:xfrm>
            <a:off x="5795963" y="4229100"/>
            <a:ext cx="373062" cy="3349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0" name="Oval 20"/>
          <p:cNvSpPr>
            <a:spLocks noChangeArrowheads="1"/>
          </p:cNvSpPr>
          <p:nvPr/>
        </p:nvSpPr>
        <p:spPr bwMode="auto">
          <a:xfrm>
            <a:off x="6200775" y="4241800"/>
            <a:ext cx="373063" cy="3349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1" name="Oval 21"/>
          <p:cNvSpPr>
            <a:spLocks noChangeArrowheads="1"/>
          </p:cNvSpPr>
          <p:nvPr/>
        </p:nvSpPr>
        <p:spPr bwMode="auto">
          <a:xfrm>
            <a:off x="6607175" y="4241800"/>
            <a:ext cx="373063" cy="3349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2" name="Oval 22"/>
          <p:cNvSpPr>
            <a:spLocks noChangeArrowheads="1"/>
          </p:cNvSpPr>
          <p:nvPr/>
        </p:nvSpPr>
        <p:spPr bwMode="auto">
          <a:xfrm>
            <a:off x="7015163" y="4241800"/>
            <a:ext cx="373062" cy="3349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3" name="Oval 23"/>
          <p:cNvSpPr>
            <a:spLocks noChangeArrowheads="1"/>
          </p:cNvSpPr>
          <p:nvPr/>
        </p:nvSpPr>
        <p:spPr bwMode="auto">
          <a:xfrm>
            <a:off x="7434263" y="4241800"/>
            <a:ext cx="373062" cy="3349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4" name="Oval 24"/>
          <p:cNvSpPr>
            <a:spLocks noChangeArrowheads="1"/>
          </p:cNvSpPr>
          <p:nvPr/>
        </p:nvSpPr>
        <p:spPr bwMode="auto">
          <a:xfrm>
            <a:off x="5846763" y="4597400"/>
            <a:ext cx="373062" cy="3349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5" name="Oval 25"/>
          <p:cNvSpPr>
            <a:spLocks noChangeArrowheads="1"/>
          </p:cNvSpPr>
          <p:nvPr/>
        </p:nvSpPr>
        <p:spPr bwMode="auto">
          <a:xfrm>
            <a:off x="6251575" y="4610100"/>
            <a:ext cx="373063" cy="3349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6" name="Oval 26"/>
          <p:cNvSpPr>
            <a:spLocks noChangeArrowheads="1"/>
          </p:cNvSpPr>
          <p:nvPr/>
        </p:nvSpPr>
        <p:spPr bwMode="auto">
          <a:xfrm>
            <a:off x="6657975" y="4610100"/>
            <a:ext cx="373063" cy="3349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7" name="Oval 27"/>
          <p:cNvSpPr>
            <a:spLocks noChangeArrowheads="1"/>
          </p:cNvSpPr>
          <p:nvPr/>
        </p:nvSpPr>
        <p:spPr bwMode="auto">
          <a:xfrm>
            <a:off x="7065963" y="4610100"/>
            <a:ext cx="373062" cy="3349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8" name="Oval 28"/>
          <p:cNvSpPr>
            <a:spLocks noChangeArrowheads="1"/>
          </p:cNvSpPr>
          <p:nvPr/>
        </p:nvSpPr>
        <p:spPr bwMode="auto">
          <a:xfrm>
            <a:off x="7485063" y="4610100"/>
            <a:ext cx="373062" cy="3349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9" name="Oval 29"/>
          <p:cNvSpPr>
            <a:spLocks noChangeArrowheads="1"/>
          </p:cNvSpPr>
          <p:nvPr/>
        </p:nvSpPr>
        <p:spPr bwMode="auto">
          <a:xfrm>
            <a:off x="5808663" y="4978400"/>
            <a:ext cx="373062" cy="3349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0" name="Oval 30"/>
          <p:cNvSpPr>
            <a:spLocks noChangeArrowheads="1"/>
          </p:cNvSpPr>
          <p:nvPr/>
        </p:nvSpPr>
        <p:spPr bwMode="auto">
          <a:xfrm>
            <a:off x="6213475" y="4991100"/>
            <a:ext cx="373063" cy="3349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1" name="Oval 31"/>
          <p:cNvSpPr>
            <a:spLocks noChangeArrowheads="1"/>
          </p:cNvSpPr>
          <p:nvPr/>
        </p:nvSpPr>
        <p:spPr bwMode="auto">
          <a:xfrm>
            <a:off x="6619875" y="4991100"/>
            <a:ext cx="373063" cy="3349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2" name="Oval 32"/>
          <p:cNvSpPr>
            <a:spLocks noChangeArrowheads="1"/>
          </p:cNvSpPr>
          <p:nvPr/>
        </p:nvSpPr>
        <p:spPr bwMode="auto">
          <a:xfrm>
            <a:off x="7027863" y="4991100"/>
            <a:ext cx="373062" cy="3349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3" name="Oval 33"/>
          <p:cNvSpPr>
            <a:spLocks noChangeArrowheads="1"/>
          </p:cNvSpPr>
          <p:nvPr/>
        </p:nvSpPr>
        <p:spPr bwMode="auto">
          <a:xfrm>
            <a:off x="7446963" y="4991100"/>
            <a:ext cx="373062" cy="3349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4" name="Oval 34"/>
          <p:cNvSpPr>
            <a:spLocks noChangeArrowheads="1"/>
          </p:cNvSpPr>
          <p:nvPr/>
        </p:nvSpPr>
        <p:spPr bwMode="auto">
          <a:xfrm>
            <a:off x="5834063" y="5359400"/>
            <a:ext cx="373062" cy="3349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5" name="Oval 35"/>
          <p:cNvSpPr>
            <a:spLocks noChangeArrowheads="1"/>
          </p:cNvSpPr>
          <p:nvPr/>
        </p:nvSpPr>
        <p:spPr bwMode="auto">
          <a:xfrm>
            <a:off x="6238875" y="5372100"/>
            <a:ext cx="373063" cy="3349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6" name="Oval 36"/>
          <p:cNvSpPr>
            <a:spLocks noChangeArrowheads="1"/>
          </p:cNvSpPr>
          <p:nvPr/>
        </p:nvSpPr>
        <p:spPr bwMode="auto">
          <a:xfrm>
            <a:off x="6645275" y="5372100"/>
            <a:ext cx="373063" cy="3349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7" name="Oval 37"/>
          <p:cNvSpPr>
            <a:spLocks noChangeArrowheads="1"/>
          </p:cNvSpPr>
          <p:nvPr/>
        </p:nvSpPr>
        <p:spPr bwMode="auto">
          <a:xfrm>
            <a:off x="7053263" y="5372100"/>
            <a:ext cx="373062" cy="3349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8" name="Oval 38"/>
          <p:cNvSpPr>
            <a:spLocks noChangeArrowheads="1"/>
          </p:cNvSpPr>
          <p:nvPr/>
        </p:nvSpPr>
        <p:spPr bwMode="auto">
          <a:xfrm>
            <a:off x="7472363" y="5372100"/>
            <a:ext cx="373062" cy="3349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9" name="Oval 39"/>
          <p:cNvSpPr>
            <a:spLocks noChangeArrowheads="1"/>
          </p:cNvSpPr>
          <p:nvPr/>
        </p:nvSpPr>
        <p:spPr bwMode="auto">
          <a:xfrm>
            <a:off x="5821363" y="5740400"/>
            <a:ext cx="373062" cy="3349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0" name="Oval 40"/>
          <p:cNvSpPr>
            <a:spLocks noChangeArrowheads="1"/>
          </p:cNvSpPr>
          <p:nvPr/>
        </p:nvSpPr>
        <p:spPr bwMode="auto">
          <a:xfrm>
            <a:off x="6226175" y="5753100"/>
            <a:ext cx="373063" cy="3349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1" name="Oval 41"/>
          <p:cNvSpPr>
            <a:spLocks noChangeArrowheads="1"/>
          </p:cNvSpPr>
          <p:nvPr/>
        </p:nvSpPr>
        <p:spPr bwMode="auto">
          <a:xfrm>
            <a:off x="6632575" y="5753100"/>
            <a:ext cx="373063" cy="3349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2" name="Oval 42"/>
          <p:cNvSpPr>
            <a:spLocks noChangeArrowheads="1"/>
          </p:cNvSpPr>
          <p:nvPr/>
        </p:nvSpPr>
        <p:spPr bwMode="auto">
          <a:xfrm>
            <a:off x="7040563" y="5753100"/>
            <a:ext cx="373062" cy="3349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3" name="Oval 43"/>
          <p:cNvSpPr>
            <a:spLocks noChangeArrowheads="1"/>
          </p:cNvSpPr>
          <p:nvPr/>
        </p:nvSpPr>
        <p:spPr bwMode="auto">
          <a:xfrm>
            <a:off x="7459663" y="5753100"/>
            <a:ext cx="373062" cy="3349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animClr clrSpc="rgb" dir="cw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2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2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25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25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25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25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25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25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2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25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25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25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25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25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5" dur="500"/>
                                        <p:tgtEl>
                                          <p:spTgt spid="25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500"/>
                                        <p:tgtEl>
                                          <p:spTgt spid="25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1" dur="500"/>
                                        <p:tgtEl>
                                          <p:spTgt spid="25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4" dur="500"/>
                                        <p:tgtEl>
                                          <p:spTgt spid="25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  <p:bldP spid="25604" grpId="0" animBg="1"/>
      <p:bldP spid="25605" grpId="0" animBg="1"/>
      <p:bldP spid="25606" grpId="0" animBg="1"/>
      <p:bldP spid="25607" grpId="0"/>
      <p:bldP spid="25608" grpId="0"/>
      <p:bldP spid="25609" grpId="0"/>
      <p:bldP spid="25610" grpId="0" animBg="1"/>
      <p:bldP spid="25611" grpId="0" animBg="1"/>
      <p:bldP spid="25614" grpId="0" animBg="1"/>
      <p:bldP spid="25615" grpId="0" animBg="1"/>
      <p:bldP spid="25616" grpId="0" animBg="1"/>
      <p:bldP spid="25617" grpId="0" animBg="1"/>
      <p:bldP spid="25619" grpId="0" animBg="1"/>
      <p:bldP spid="25620" grpId="0" animBg="1"/>
      <p:bldP spid="25621" grpId="0" animBg="1"/>
      <p:bldP spid="25622" grpId="0" animBg="1"/>
      <p:bldP spid="25623" grpId="0" animBg="1"/>
      <p:bldP spid="25624" grpId="0" animBg="1"/>
      <p:bldP spid="25625" grpId="0" animBg="1"/>
      <p:bldP spid="25626" grpId="0" animBg="1"/>
      <p:bldP spid="25627" grpId="0" animBg="1"/>
      <p:bldP spid="25628" grpId="0" animBg="1"/>
      <p:bldP spid="25629" grpId="0" animBg="1"/>
      <p:bldP spid="25630" grpId="0" animBg="1"/>
      <p:bldP spid="25631" grpId="0" animBg="1"/>
      <p:bldP spid="25632" grpId="0" animBg="1"/>
      <p:bldP spid="25633" grpId="0" animBg="1"/>
      <p:bldP spid="25634" grpId="0" animBg="1"/>
      <p:bldP spid="25635" grpId="0" animBg="1"/>
      <p:bldP spid="25636" grpId="0" animBg="1"/>
      <p:bldP spid="25637" grpId="0" animBg="1"/>
      <p:bldP spid="25638" grpId="0" animBg="1"/>
      <p:bldP spid="25639" grpId="0" animBg="1"/>
      <p:bldP spid="25640" grpId="0" animBg="1"/>
      <p:bldP spid="25641" grpId="0" animBg="1"/>
      <p:bldP spid="25642" grpId="0" animBg="1"/>
      <p:bldP spid="256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0200"/>
            <a:ext cx="8229600" cy="89535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b="1" smtClean="0"/>
              <a:t>Texture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84300"/>
            <a:ext cx="8229600" cy="4525963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The use of various patterns combined with appropriate colors can visually simulate various materials.</a:t>
            </a:r>
            <a:endParaRPr lang="en-US" smtClean="0">
              <a:solidFill>
                <a:srgbClr val="F80000"/>
              </a:solidFill>
            </a:endParaRPr>
          </a:p>
        </p:txBody>
      </p:sp>
      <p:sp>
        <p:nvSpPr>
          <p:cNvPr id="26628" name="Rectangle 4" descr="Woven mat"/>
          <p:cNvSpPr>
            <a:spLocks noChangeArrowheads="1"/>
          </p:cNvSpPr>
          <p:nvPr/>
        </p:nvSpPr>
        <p:spPr bwMode="auto">
          <a:xfrm>
            <a:off x="4979988" y="3070225"/>
            <a:ext cx="2486025" cy="167798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AutoShape 5" descr="White marble"/>
          <p:cNvSpPr>
            <a:spLocks noChangeArrowheads="1"/>
          </p:cNvSpPr>
          <p:nvPr/>
        </p:nvSpPr>
        <p:spPr bwMode="auto">
          <a:xfrm>
            <a:off x="1295400" y="4419600"/>
            <a:ext cx="1676400" cy="1676400"/>
          </a:xfrm>
          <a:prstGeom prst="cube">
            <a:avLst>
              <a:gd name="adj" fmla="val 25000"/>
            </a:avLst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AutoShape 6" descr="Green marble"/>
          <p:cNvSpPr>
            <a:spLocks noChangeArrowheads="1"/>
          </p:cNvSpPr>
          <p:nvPr/>
        </p:nvSpPr>
        <p:spPr bwMode="auto">
          <a:xfrm>
            <a:off x="3581400" y="4343400"/>
            <a:ext cx="914400" cy="1828800"/>
          </a:xfrm>
          <a:prstGeom prst="can">
            <a:avLst>
              <a:gd name="adj" fmla="val 50000"/>
            </a:avLst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66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72"/>
          <a:stretch>
            <a:fillRect/>
          </a:stretch>
        </p:blipFill>
        <p:spPr bwMode="auto">
          <a:xfrm>
            <a:off x="5057775" y="5016500"/>
            <a:ext cx="2674938" cy="184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  <p:bldP spid="26628" grpId="0" animBg="1"/>
      <p:bldP spid="26629" grpId="0" animBg="1"/>
      <p:bldP spid="26630" grpId="0" animBg="1"/>
    </p:bldLst>
  </p:timing>
</p:sld>
</file>

<file path=ppt/theme/theme1.xml><?xml version="1.0" encoding="utf-8"?>
<a:theme xmlns:a="http://schemas.openxmlformats.org/drawingml/2006/main" name="EngineeringCurriculum">
  <a:themeElements>
    <a:clrScheme name="EngineeringCurriculu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ngineeringCurriculu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ngineeringCurriculu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gineeringCurriculu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gineeringCurriculu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gineeringCurriculu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gineeringCurriculu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gineeringCurriculu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ineeringCurriculu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ineeringCurriculu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ineeringCurriculu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ineeringCurriculu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ineeringCurriculu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ineeringCurriculu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</TotalTime>
  <Words>314</Words>
  <Application>Microsoft Office PowerPoint</Application>
  <PresentationFormat>On-screen Show (4:3)</PresentationFormat>
  <Paragraphs>72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EngineeringCurriculum</vt:lpstr>
      <vt:lpstr>1_Custom Design</vt:lpstr>
      <vt:lpstr>The Elements of Design</vt:lpstr>
      <vt:lpstr>Elements of Design</vt:lpstr>
      <vt:lpstr>Line</vt:lpstr>
      <vt:lpstr>Shapes and Forms</vt:lpstr>
      <vt:lpstr>Color</vt:lpstr>
      <vt:lpstr>Light and Shadow</vt:lpstr>
      <vt:lpstr>Space</vt:lpstr>
      <vt:lpstr>Texture</vt:lpstr>
    </vt:vector>
  </TitlesOfParts>
  <Company>Project Lead The Way,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Elements of Design</dc:title>
  <dc:subject>GTT - Lesson 1.2 - Design and Modeling</dc:subject>
  <dc:creator>GTT Revision Team</dc:creator>
  <cp:lastModifiedBy>Cornell, Kurt</cp:lastModifiedBy>
  <cp:revision>19</cp:revision>
  <dcterms:created xsi:type="dcterms:W3CDTF">2008-05-21T19:49:46Z</dcterms:created>
  <dcterms:modified xsi:type="dcterms:W3CDTF">2013-09-30T03:41:50Z</dcterms:modified>
</cp:coreProperties>
</file>